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3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>
        <p:scale>
          <a:sx n="100" d="100"/>
          <a:sy n="100" d="100"/>
        </p:scale>
        <p:origin x="2504" y="6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CA531-ADDA-43A8-B117-7E243777686E}" type="datetimeFigureOut">
              <a:rPr lang="uk-UA" smtClean="0"/>
              <a:t>20.04.16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C6116-F3A4-4508-AE3B-C3D3FA404C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173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8DD09-F0ED-1244-9B9F-CFD2D96046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61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18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70727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8DD09-F0ED-1244-9B9F-CFD2D960469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00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8DD09-F0ED-1244-9B9F-CFD2D960469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9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8DD09-F0ED-1244-9B9F-CFD2D960469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40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FDC-BCCB-4FA3-A3B9-4141DECDC82F}" type="datetimeFigureOut">
              <a:rPr lang="uk-UA" smtClean="0"/>
              <a:t>20.04.16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2306-E1C2-44D1-B74F-262C7CEA85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618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FDC-BCCB-4FA3-A3B9-4141DECDC82F}" type="datetimeFigureOut">
              <a:rPr lang="uk-UA" smtClean="0"/>
              <a:t>20.04.16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2306-E1C2-44D1-B74F-262C7CEA85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234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FDC-BCCB-4FA3-A3B9-4141DECDC82F}" type="datetimeFigureOut">
              <a:rPr lang="uk-UA" smtClean="0"/>
              <a:t>20.04.16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2306-E1C2-44D1-B74F-262C7CEA85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6985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/>
          <p:cNvSpPr>
            <a:spLocks noGrp="1"/>
          </p:cNvSpPr>
          <p:nvPr>
            <p:ph type="pic" sz="quarter" idx="24"/>
          </p:nvPr>
        </p:nvSpPr>
        <p:spPr>
          <a:xfrm>
            <a:off x="685800" y="1903802"/>
            <a:ext cx="1676400" cy="345559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8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2743200" y="1903802"/>
            <a:ext cx="1667256" cy="345559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9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4724400" y="1903801"/>
            <a:ext cx="1676400" cy="34544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6781800" y="1903801"/>
            <a:ext cx="1676400" cy="34544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62000" y="584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2057400" y="609600"/>
            <a:ext cx="5029200" cy="431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 b="0" kern="0" spc="0">
                <a:solidFill>
                  <a:schemeClr val="tx1">
                    <a:lumMod val="75000"/>
                  </a:schemeClr>
                </a:solidFill>
                <a:latin typeface="Montserrat-Bold"/>
                <a:ea typeface="Aleo Light"/>
                <a:cs typeface="Montserrat-Bold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3812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FDC-BCCB-4FA3-A3B9-4141DECDC82F}" type="datetimeFigureOut">
              <a:rPr lang="uk-UA" smtClean="0"/>
              <a:t>20.04.16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2306-E1C2-44D1-B74F-262C7CEA85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739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FDC-BCCB-4FA3-A3B9-4141DECDC82F}" type="datetimeFigureOut">
              <a:rPr lang="uk-UA" smtClean="0"/>
              <a:t>20.04.16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2306-E1C2-44D1-B74F-262C7CEA85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352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FDC-BCCB-4FA3-A3B9-4141DECDC82F}" type="datetimeFigureOut">
              <a:rPr lang="uk-UA" smtClean="0"/>
              <a:t>20.04.16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2306-E1C2-44D1-B74F-262C7CEA85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1489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FDC-BCCB-4FA3-A3B9-4141DECDC82F}" type="datetimeFigureOut">
              <a:rPr lang="uk-UA" smtClean="0"/>
              <a:t>20.04.16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2306-E1C2-44D1-B74F-262C7CEA85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51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FDC-BCCB-4FA3-A3B9-4141DECDC82F}" type="datetimeFigureOut">
              <a:rPr lang="uk-UA" smtClean="0"/>
              <a:t>20.04.16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2306-E1C2-44D1-B74F-262C7CEA85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002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FDC-BCCB-4FA3-A3B9-4141DECDC82F}" type="datetimeFigureOut">
              <a:rPr lang="uk-UA" smtClean="0"/>
              <a:t>20.04.16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2306-E1C2-44D1-B74F-262C7CEA85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533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FDC-BCCB-4FA3-A3B9-4141DECDC82F}" type="datetimeFigureOut">
              <a:rPr lang="uk-UA" smtClean="0"/>
              <a:t>20.04.16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2306-E1C2-44D1-B74F-262C7CEA85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400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FDC-BCCB-4FA3-A3B9-4141DECDC82F}" type="datetimeFigureOut">
              <a:rPr lang="uk-UA" smtClean="0"/>
              <a:t>20.04.16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2306-E1C2-44D1-B74F-262C7CEA85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754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3FDC-BCCB-4FA3-A3B9-4141DECDC82F}" type="datetimeFigureOut">
              <a:rPr lang="uk-UA" smtClean="0"/>
              <a:t>20.04.16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22306-E1C2-44D1-B74F-262C7CEA85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585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jpeg"/><Relationship Id="rId13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jpeg"/><Relationship Id="rId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86635" y="1656183"/>
            <a:ext cx="66157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spc="50" dirty="0" smtClean="0">
                <a:ln w="1143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EXPERIENCE</a:t>
            </a:r>
            <a:endParaRPr lang="uk-UA" sz="5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8324" y="3284984"/>
            <a:ext cx="5467351" cy="807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увеличить конверсию вдвое научившись понимать своего клиента</a:t>
            </a:r>
            <a:endParaRPr lang="uk-UA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366754" y="5994285"/>
            <a:ext cx="4410491" cy="73782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Константин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арпалов</a:t>
            </a:r>
            <a:endParaRPr lang="uk-UA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 сполучна лінія 11"/>
          <p:cNvCxnSpPr/>
          <p:nvPr/>
        </p:nvCxnSpPr>
        <p:spPr>
          <a:xfrm>
            <a:off x="4076945" y="2863770"/>
            <a:ext cx="900100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7"/>
          <p:cNvCxnSpPr/>
          <p:nvPr/>
        </p:nvCxnSpPr>
        <p:spPr>
          <a:xfrm>
            <a:off x="251520" y="5949280"/>
            <a:ext cx="864096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5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30" y="2428500"/>
            <a:ext cx="6553200" cy="38808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01770" y="1674157"/>
            <a:ext cx="16356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Поведение</a:t>
            </a:r>
            <a:endParaRPr lang="uk-U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7324" y="1674157"/>
            <a:ext cx="2414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Карта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поведения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ілка вправо 10"/>
          <p:cNvSpPr/>
          <p:nvPr/>
        </p:nvSpPr>
        <p:spPr>
          <a:xfrm>
            <a:off x="4211960" y="1822825"/>
            <a:ext cx="405045" cy="20063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2" name="Пряма сполучна лінія 11"/>
          <p:cNvCxnSpPr/>
          <p:nvPr/>
        </p:nvCxnSpPr>
        <p:spPr>
          <a:xfrm>
            <a:off x="251520" y="818710"/>
            <a:ext cx="8640960" cy="0"/>
          </a:xfrm>
          <a:prstGeom prst="line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кутник 13"/>
          <p:cNvSpPr/>
          <p:nvPr/>
        </p:nvSpPr>
        <p:spPr>
          <a:xfrm>
            <a:off x="0" y="6309320"/>
            <a:ext cx="9144000" cy="548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347410" y="143635"/>
            <a:ext cx="6545070" cy="675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Clr>
                <a:schemeClr val="accent6">
                  <a:lumMod val="75000"/>
                </a:schemeClr>
              </a:buClr>
              <a:buNone/>
            </a:pPr>
            <a:r>
              <a:rPr lang="en-US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Analytics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51520" y="-12639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исследовать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24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465" y="2571945"/>
            <a:ext cx="5348820" cy="3962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6525" y="1673805"/>
            <a:ext cx="15793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Конверсии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6752" y="1673805"/>
            <a:ext cx="8629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  <a:endParaRPr lang="uk-U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71758" y="1675280"/>
            <a:ext cx="49786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Визуализация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последовательностей</a:t>
            </a:r>
            <a:endParaRPr lang="uk-U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ілка вправо 11"/>
          <p:cNvSpPr/>
          <p:nvPr/>
        </p:nvSpPr>
        <p:spPr>
          <a:xfrm>
            <a:off x="3459755" y="1813176"/>
            <a:ext cx="405045" cy="20063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ілка вправо 12"/>
          <p:cNvSpPr/>
          <p:nvPr/>
        </p:nvSpPr>
        <p:spPr>
          <a:xfrm>
            <a:off x="1974590" y="1813176"/>
            <a:ext cx="405045" cy="20063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4" name="Пряма сполучна лінія 13"/>
          <p:cNvCxnSpPr/>
          <p:nvPr/>
        </p:nvCxnSpPr>
        <p:spPr>
          <a:xfrm>
            <a:off x="251520" y="818710"/>
            <a:ext cx="8640960" cy="0"/>
          </a:xfrm>
          <a:prstGeom prst="line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2347410" y="143635"/>
            <a:ext cx="6545070" cy="675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Clr>
                <a:schemeClr val="accent6">
                  <a:lumMod val="75000"/>
                </a:schemeClr>
              </a:buClr>
              <a:buNone/>
            </a:pPr>
            <a:r>
              <a:rPr lang="en-US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Analytics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51520" y="-12639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исследовать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99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 сполучна лінія 16"/>
          <p:cNvCxnSpPr/>
          <p:nvPr/>
        </p:nvCxnSpPr>
        <p:spPr>
          <a:xfrm>
            <a:off x="251520" y="818710"/>
            <a:ext cx="86409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C:\Users\Administrator\Desktop\Untitled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2767013"/>
            <a:ext cx="63531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 сполучна лінія 22"/>
          <p:cNvCxnSpPr/>
          <p:nvPr/>
        </p:nvCxnSpPr>
        <p:spPr>
          <a:xfrm>
            <a:off x="251520" y="818710"/>
            <a:ext cx="86409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251520" y="-12639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исследовать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3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45" y="2459046"/>
            <a:ext cx="6350750" cy="42405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54403" y="1669449"/>
            <a:ext cx="31952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Тепловая карта кликов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 сполучна лінія 9"/>
          <p:cNvCxnSpPr/>
          <p:nvPr/>
        </p:nvCxnSpPr>
        <p:spPr>
          <a:xfrm>
            <a:off x="251520" y="818710"/>
            <a:ext cx="8640960" cy="0"/>
          </a:xfrm>
          <a:prstGeom prst="line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кутник 11"/>
          <p:cNvSpPr/>
          <p:nvPr/>
        </p:nvSpPr>
        <p:spPr>
          <a:xfrm>
            <a:off x="1241629" y="6214071"/>
            <a:ext cx="6660741" cy="548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347410" y="143635"/>
            <a:ext cx="6545070" cy="675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Clr>
                <a:schemeClr val="accent6">
                  <a:lumMod val="75000"/>
                </a:schemeClr>
              </a:buClr>
              <a:buNone/>
            </a:pPr>
            <a:r>
              <a:rPr lang="ru-RU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Яндекс Метрика</a:t>
            </a:r>
            <a:endParaRPr lang="en-US" sz="2000" b="1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51520" y="-12639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исследовать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42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5" y="2379207"/>
            <a:ext cx="8153400" cy="39301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53630" y="1628800"/>
            <a:ext cx="1436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uk-UA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Вебвизор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 сполучна лінія 9"/>
          <p:cNvCxnSpPr/>
          <p:nvPr/>
        </p:nvCxnSpPr>
        <p:spPr>
          <a:xfrm>
            <a:off x="251520" y="818710"/>
            <a:ext cx="8640960" cy="0"/>
          </a:xfrm>
          <a:prstGeom prst="line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2347410" y="143635"/>
            <a:ext cx="6545070" cy="675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Clr>
                <a:schemeClr val="accent6">
                  <a:lumMod val="75000"/>
                </a:schemeClr>
              </a:buClr>
              <a:buNone/>
            </a:pPr>
            <a:r>
              <a:rPr lang="ru-RU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Яндекс Метрика</a:t>
            </a:r>
            <a:endParaRPr lang="en-US" sz="2000" b="1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51520" y="-12639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исследовать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0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 сполучна лінія 6"/>
          <p:cNvCxnSpPr/>
          <p:nvPr/>
        </p:nvCxnSpPr>
        <p:spPr>
          <a:xfrm>
            <a:off x="251520" y="818710"/>
            <a:ext cx="86409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251520" y="-12639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исследовать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575" y="2303875"/>
            <a:ext cx="760584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</a:pPr>
            <a:r>
              <a:rPr lang="uk-UA" sz="5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Внутренние</a:t>
            </a:r>
            <a:r>
              <a:rPr lang="uk-UA" sz="5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5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</a:t>
            </a:r>
            <a:r>
              <a:rPr lang="ru-RU" sz="5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endParaRPr lang="en-US" sz="5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28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5" y="3429000"/>
            <a:ext cx="3300090" cy="586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60" y="2631346"/>
            <a:ext cx="3449315" cy="15953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77163" y="1669449"/>
            <a:ext cx="16049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Опросники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251520" y="818710"/>
            <a:ext cx="8640960" cy="0"/>
          </a:xfrm>
          <a:prstGeom prst="line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2347410" y="143635"/>
            <a:ext cx="6545070" cy="675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Clr>
                <a:schemeClr val="accent6">
                  <a:lumMod val="75000"/>
                </a:schemeClr>
              </a:buClr>
              <a:buNone/>
            </a:pPr>
            <a:r>
              <a:rPr lang="ru-RU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Внутренние инструменты</a:t>
            </a:r>
            <a:endParaRPr lang="en-US" sz="2000" b="1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51520" y="-12639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исследовать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50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70" y="2528900"/>
            <a:ext cx="5919643" cy="16994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38653" y="1669449"/>
            <a:ext cx="12666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dvisors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 сполучна лінія 9"/>
          <p:cNvCxnSpPr/>
          <p:nvPr/>
        </p:nvCxnSpPr>
        <p:spPr>
          <a:xfrm>
            <a:off x="251520" y="818710"/>
            <a:ext cx="8640960" cy="0"/>
          </a:xfrm>
          <a:prstGeom prst="line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2347410" y="143635"/>
            <a:ext cx="6545070" cy="675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Clr>
                <a:schemeClr val="accent6">
                  <a:lumMod val="75000"/>
                </a:schemeClr>
              </a:buClr>
              <a:buNone/>
            </a:pPr>
            <a:r>
              <a:rPr lang="ru-RU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Внутренние инструменты</a:t>
            </a:r>
            <a:endParaRPr lang="en-US" sz="2000" b="1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1520" y="-12639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исследовать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5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91146" y="3075544"/>
            <a:ext cx="1676400" cy="7571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</a:t>
            </a:r>
            <a:endParaRPr lang="en-JM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1200" dirty="0" smtClean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точно знаю </a:t>
            </a:r>
            <a:endParaRPr lang="en-US" sz="1200" dirty="0" smtClean="0">
              <a:solidFill>
                <a:schemeClr val="bg1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1200" dirty="0" smtClean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чего я хочу</a:t>
            </a:r>
            <a:endParaRPr lang="en-JM" sz="1200" dirty="0">
              <a:solidFill>
                <a:schemeClr val="bg1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2239" y="3067589"/>
            <a:ext cx="1864745" cy="7571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ОПРЕДЕЛИВШИЙСЯ</a:t>
            </a:r>
            <a:endParaRPr lang="en-JM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1200" dirty="0" smtClean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знаю какие функции я хочу</a:t>
            </a:r>
            <a:endParaRPr lang="en-JM" sz="1200" dirty="0">
              <a:solidFill>
                <a:schemeClr val="bg1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77245" y="3072118"/>
            <a:ext cx="1676400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НОВИЧОК</a:t>
            </a:r>
            <a:endParaRPr lang="en-JM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1200" dirty="0" smtClean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Зачем я здесь?</a:t>
            </a:r>
            <a:endParaRPr lang="en-JM" sz="1200" dirty="0">
              <a:solidFill>
                <a:schemeClr val="bg1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25"/>
          </p:nvPr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73018" y="1582424"/>
            <a:ext cx="853778" cy="1327172"/>
          </a:xfrm>
        </p:spPr>
      </p:pic>
      <p:pic>
        <p:nvPicPr>
          <p:cNvPr id="15" name="Picture Placeholder 14"/>
          <p:cNvPicPr>
            <a:picLocks noGrp="1" noChangeAspect="1"/>
          </p:cNvPicPr>
          <p:nvPr>
            <p:ph type="pic" sz="quarter" idx="26"/>
          </p:nvPr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67055" y="1582424"/>
            <a:ext cx="858461" cy="1326712"/>
          </a:xfrm>
        </p:spPr>
      </p:pic>
      <p:pic>
        <p:nvPicPr>
          <p:cNvPr id="16" name="Picture Placeholder 15"/>
          <p:cNvPicPr>
            <a:picLocks noGrp="1" noChangeAspect="1"/>
          </p:cNvPicPr>
          <p:nvPr>
            <p:ph type="pic" sz="quarter" idx="27"/>
          </p:nvPr>
        </p:nvPicPr>
        <p:blipFill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37285" y="1582423"/>
            <a:ext cx="858461" cy="1326712"/>
          </a:xfrm>
        </p:spPr>
      </p:pic>
      <p:pic>
        <p:nvPicPr>
          <p:cNvPr id="18" name="Picture Placeholder 17"/>
          <p:cNvPicPr>
            <a:picLocks noGrp="1" noChangeAspect="1"/>
          </p:cNvPicPr>
          <p:nvPr>
            <p:ph type="pic" sz="quarter" idx="24"/>
          </p:nvPr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6615" y="1582424"/>
            <a:ext cx="858461" cy="1327172"/>
          </a:xfrm>
        </p:spPr>
      </p:pic>
      <p:sp>
        <p:nvSpPr>
          <p:cNvPr id="4" name="Oval 3"/>
          <p:cNvSpPr/>
          <p:nvPr/>
        </p:nvSpPr>
        <p:spPr>
          <a:xfrm>
            <a:off x="7724169" y="4562857"/>
            <a:ext cx="192024" cy="19139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29640" y="3072118"/>
            <a:ext cx="2057400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НЕОПРЕДЕЛИВШИ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СЯ</a:t>
            </a:r>
            <a:endParaRPr lang="en-JM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1200" dirty="0" smtClean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что у вас есть? </a:t>
            </a:r>
            <a:endParaRPr lang="en-JM" sz="1200" dirty="0">
              <a:solidFill>
                <a:schemeClr val="bg1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Placeholder 5"/>
          <p:cNvSpPr txBox="1">
            <a:spLocks/>
          </p:cNvSpPr>
          <p:nvPr/>
        </p:nvSpPr>
        <p:spPr>
          <a:xfrm>
            <a:off x="785410" y="4232937"/>
            <a:ext cx="2256420" cy="898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591019" y="4562857"/>
            <a:ext cx="192024" cy="19139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85410" y="5364215"/>
            <a:ext cx="4277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Испытывают сложности 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покупках в интернет-магазинах</a:t>
            </a: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 сполучна лінія 24"/>
          <p:cNvCxnSpPr/>
          <p:nvPr/>
        </p:nvCxnSpPr>
        <p:spPr>
          <a:xfrm>
            <a:off x="971600" y="5257854"/>
            <a:ext cx="6848581" cy="0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 txBox="1">
            <a:spLocks/>
          </p:cNvSpPr>
          <p:nvPr/>
        </p:nvSpPr>
        <p:spPr>
          <a:xfrm>
            <a:off x="772235" y="593685"/>
            <a:ext cx="7625190" cy="6750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chemeClr val="accent6">
                  <a:lumMod val="75000"/>
                </a:schemeClr>
              </a:buClr>
              <a:buNone/>
            </a:pPr>
            <a:r>
              <a:rPr lang="ru-RU" sz="3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Типы пользователей:</a:t>
            </a:r>
            <a:endParaRPr lang="en-US" sz="3600" b="1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Пряма сполучна лінія 33"/>
          <p:cNvCxnSpPr/>
          <p:nvPr/>
        </p:nvCxnSpPr>
        <p:spPr>
          <a:xfrm flipH="1">
            <a:off x="5676900" y="4733979"/>
            <a:ext cx="50" cy="561921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сполучна лінія 35"/>
          <p:cNvCxnSpPr/>
          <p:nvPr/>
        </p:nvCxnSpPr>
        <p:spPr>
          <a:xfrm flipH="1">
            <a:off x="7820025" y="4733979"/>
            <a:ext cx="50" cy="561921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28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4" grpId="0" animBg="1"/>
      <p:bldP spid="26" grpId="0"/>
      <p:bldP spid="20" grpId="1"/>
      <p:bldP spid="22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1650"/>
            <a:ext cx="8842944" cy="334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8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51" y="1920111"/>
            <a:ext cx="1982182" cy="3299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092" y="5654583"/>
            <a:ext cx="825075" cy="8279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762" y="5784008"/>
            <a:ext cx="1706475" cy="5821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826" y="4576839"/>
            <a:ext cx="1420034" cy="5791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843" y="4685136"/>
            <a:ext cx="1679574" cy="5306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643" y="5853408"/>
            <a:ext cx="1750191" cy="34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442" y="4522493"/>
            <a:ext cx="740851" cy="9901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472" y="2787060"/>
            <a:ext cx="1752055" cy="3661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461" y="1902170"/>
            <a:ext cx="1176137" cy="2922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843" y="2742072"/>
            <a:ext cx="1722359" cy="4561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910" y="2640192"/>
            <a:ext cx="659916" cy="6599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630" y="1920112"/>
            <a:ext cx="2114750" cy="3057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45" y="1090892"/>
            <a:ext cx="5714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Консультировал:</a:t>
            </a:r>
            <a:endParaRPr lang="uk-UA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3925010"/>
            <a:ext cx="112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Спикер:</a:t>
            </a:r>
            <a:endParaRPr lang="uk-UA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3" name="Пряма сполучна лінія 22"/>
          <p:cNvCxnSpPr/>
          <p:nvPr/>
        </p:nvCxnSpPr>
        <p:spPr>
          <a:xfrm>
            <a:off x="251520" y="818710"/>
            <a:ext cx="8640960" cy="0"/>
          </a:xfrm>
          <a:prstGeom prst="line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сполучна лінія 23"/>
          <p:cNvCxnSpPr/>
          <p:nvPr/>
        </p:nvCxnSpPr>
        <p:spPr>
          <a:xfrm>
            <a:off x="251520" y="3789995"/>
            <a:ext cx="8640960" cy="0"/>
          </a:xfrm>
          <a:prstGeom prst="line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32707" y="229289"/>
            <a:ext cx="41095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Увеличиваю конверсию с </a:t>
            </a:r>
            <a:r>
              <a:rPr lang="ru-RU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endParaRPr lang="en-US" sz="2000" b="1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98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8670"/>
            <a:ext cx="8848840" cy="5896666"/>
          </a:xfrm>
        </p:spPr>
      </p:pic>
    </p:spTree>
    <p:extLst>
      <p:ext uri="{BB962C8B-B14F-4D97-AF65-F5344CB8AC3E}">
        <p14:creationId xmlns:p14="http://schemas.microsoft.com/office/powerpoint/2010/main" val="49594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92" y="1465907"/>
            <a:ext cx="8900003" cy="3988318"/>
          </a:xfrm>
        </p:spPr>
      </p:pic>
    </p:spTree>
    <p:extLst>
      <p:ext uri="{BB962C8B-B14F-4D97-AF65-F5344CB8AC3E}">
        <p14:creationId xmlns:p14="http://schemas.microsoft.com/office/powerpoint/2010/main" val="335406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6575" y="2708920"/>
            <a:ext cx="76058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</a:pPr>
            <a:r>
              <a:rPr lang="ru-RU" sz="5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Сплит тестирование</a:t>
            </a:r>
            <a:endParaRPr lang="en-US" sz="5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 сполучна лінія 3"/>
          <p:cNvCxnSpPr/>
          <p:nvPr/>
        </p:nvCxnSpPr>
        <p:spPr>
          <a:xfrm>
            <a:off x="4076945" y="3898885"/>
            <a:ext cx="900100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68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585" y="1178749"/>
            <a:ext cx="3439725" cy="427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Этапы:</a:t>
            </a:r>
            <a:endParaRPr lang="en-US" sz="3600" b="1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600" b="1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chemeClr val="accent6">
                  <a:lumMod val="75000"/>
                </a:schemeClr>
              </a:buClr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Проблема</a:t>
            </a:r>
          </a:p>
          <a:p>
            <a:pPr>
              <a:lnSpc>
                <a:spcPct val="200000"/>
              </a:lnSpc>
              <a:buClr>
                <a:schemeClr val="accent6">
                  <a:lumMod val="75000"/>
                </a:schemeClr>
              </a:buClr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Гипотеза</a:t>
            </a:r>
          </a:p>
          <a:p>
            <a:pPr>
              <a:lnSpc>
                <a:spcPct val="200000"/>
              </a:lnSpc>
              <a:buClr>
                <a:schemeClr val="accent6">
                  <a:lumMod val="75000"/>
                </a:schemeClr>
              </a:buClr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Тест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chemeClr val="accent6">
                  <a:lumMod val="75000"/>
                </a:schemeClr>
              </a:buClr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результатов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8620"/>
            <a:ext cx="7620000" cy="857250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Сплит тестирование</a:t>
            </a:r>
            <a:endParaRPr lang="en-US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 сполучна лінія 6"/>
          <p:cNvCxnSpPr/>
          <p:nvPr/>
        </p:nvCxnSpPr>
        <p:spPr>
          <a:xfrm>
            <a:off x="251520" y="818710"/>
            <a:ext cx="8640960" cy="0"/>
          </a:xfrm>
          <a:prstGeom prst="line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391600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32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9246" y="1178750"/>
            <a:ext cx="4545505" cy="5134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</a:t>
            </a:r>
            <a:r>
              <a:rPr lang="ru-RU" sz="3600" b="1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тестить</a:t>
            </a:r>
            <a:r>
              <a:rPr lang="ru-RU" sz="3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b="1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3600" b="1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632" y="2348880"/>
            <a:ext cx="6596735" cy="1475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50" y="4349828"/>
            <a:ext cx="3975100" cy="511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135" y="5589240"/>
            <a:ext cx="3601730" cy="772735"/>
          </a:xfrm>
          <a:prstGeom prst="rect">
            <a:avLst/>
          </a:prstGeom>
        </p:spPr>
      </p:pic>
      <p:cxnSp>
        <p:nvCxnSpPr>
          <p:cNvPr id="9" name="Пряма сполучна лінія 8"/>
          <p:cNvCxnSpPr/>
          <p:nvPr/>
        </p:nvCxnSpPr>
        <p:spPr>
          <a:xfrm>
            <a:off x="251520" y="818710"/>
            <a:ext cx="8640960" cy="0"/>
          </a:xfrm>
          <a:prstGeom prst="line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251520" y="8620"/>
            <a:ext cx="7620000" cy="857250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Сплит тестирование</a:t>
            </a:r>
            <a:endParaRPr lang="en-US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3896925" y="2438890"/>
            <a:ext cx="3825425" cy="1215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Picture 2" descr="http://3.bp.blogspot.com/-B5I7jD95XaQ/Vpasgef_nqI/AAAAAAAAAKA/XioYb99O0vs/s1600/Google%2BAnalytics%2B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382" y="2031594"/>
            <a:ext cx="3690410" cy="202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47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5"/>
          <p:cNvSpPr>
            <a:spLocks noGrp="1"/>
          </p:cNvSpPr>
          <p:nvPr>
            <p:ph type="title"/>
          </p:nvPr>
        </p:nvSpPr>
        <p:spPr>
          <a:xfrm>
            <a:off x="2313865" y="8620"/>
            <a:ext cx="4516270" cy="85725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Будем на связи!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45177" y="1268760"/>
            <a:ext cx="60536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Узнать больше </a:t>
            </a:r>
            <a:endParaRPr lang="en-US" sz="3600" b="1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получить презентацию:</a:t>
            </a:r>
          </a:p>
          <a:p>
            <a:pPr algn="ctr"/>
            <a:endParaRPr lang="uk-UA" sz="3600" b="1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87772" y="2984979"/>
            <a:ext cx="4469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KonstantinKarpalov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84051" y="3739679"/>
            <a:ext cx="48782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ua.linkedin.com/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konstantinkarpalov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 сполучна лінія 30"/>
          <p:cNvCxnSpPr/>
          <p:nvPr/>
        </p:nvCxnSpPr>
        <p:spPr>
          <a:xfrm>
            <a:off x="251520" y="818710"/>
            <a:ext cx="864096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C:\Users\Administrator\Desktop\Untitled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503" y="6482371"/>
            <a:ext cx="9715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401870" y="6392361"/>
            <a:ext cx="1035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by</a:t>
            </a:r>
            <a:endParaRPr lang="uk-UA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кутник 33"/>
          <p:cNvSpPr/>
          <p:nvPr/>
        </p:nvSpPr>
        <p:spPr>
          <a:xfrm>
            <a:off x="0" y="4914165"/>
            <a:ext cx="9144000" cy="12151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6"/>
                </a:solidFill>
              </a:rPr>
              <a:t>                  </a:t>
            </a:r>
            <a:endParaRPr lang="uk-UA" dirty="0">
              <a:solidFill>
                <a:schemeClr val="accent6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1520" y="5152070"/>
            <a:ext cx="87962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 БОЛЬШИХ КОНВЕРСИЙ!</a:t>
            </a:r>
          </a:p>
          <a:p>
            <a:pPr algn="ctr"/>
            <a:endParaRPr lang="uk-UA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6" descr="http://www.flacksteel.com/Images/linkedin-ic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14788"/>
            <a:ext cx="559820" cy="55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http://www.goldensunspa.com/wp-content/uploads/2015/01/fb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690" y="2982600"/>
            <a:ext cx="563810" cy="56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64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1448780"/>
            <a:ext cx="6426200" cy="3848100"/>
          </a:xfrm>
        </p:spPr>
      </p:pic>
      <p:sp>
        <p:nvSpPr>
          <p:cNvPr id="7" name="Rectangle 6"/>
          <p:cNvSpPr/>
          <p:nvPr/>
        </p:nvSpPr>
        <p:spPr>
          <a:xfrm>
            <a:off x="4230279" y="3048000"/>
            <a:ext cx="8358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7200" dirty="0">
                <a:solidFill>
                  <a:schemeClr val="bg1"/>
                </a:solidFill>
              </a:rPr>
              <a:t>≠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8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6112" y="1988840"/>
            <a:ext cx="6801323" cy="3735415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  <a:buClr>
                <a:schemeClr val="accent6">
                  <a:lumMod val="75000"/>
                </a:schemeClr>
              </a:buClr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Исследование пользовательского опыта</a:t>
            </a:r>
          </a:p>
          <a:p>
            <a:pPr>
              <a:lnSpc>
                <a:spcPts val="4400"/>
              </a:lnSpc>
              <a:buClr>
                <a:schemeClr val="accent6">
                  <a:lumMod val="75000"/>
                </a:schemeClr>
              </a:buClr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портрета пользователя</a:t>
            </a:r>
          </a:p>
          <a:p>
            <a:pPr>
              <a:lnSpc>
                <a:spcPts val="4400"/>
              </a:lnSpc>
              <a:buClr>
                <a:schemeClr val="accent6">
                  <a:lumMod val="75000"/>
                </a:schemeClr>
              </a:buClr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Оптимизация продукта под пользователя</a:t>
            </a:r>
          </a:p>
          <a:p>
            <a:pPr>
              <a:lnSpc>
                <a:spcPts val="4400"/>
              </a:lnSpc>
              <a:buClr>
                <a:schemeClr val="accent6">
                  <a:lumMod val="75000"/>
                </a:schemeClr>
              </a:buClr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Создание воронки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продаж с учетом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нужд пользователя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400"/>
              </a:lnSpc>
              <a:buClr>
                <a:schemeClr val="accent6">
                  <a:lumMod val="75000"/>
                </a:schemeClr>
              </a:buClr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Сплит – тестирование и оптимизация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результатов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56565" y="998730"/>
            <a:ext cx="7850215" cy="675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chemeClr val="accent6">
                  <a:lumMod val="75000"/>
                </a:schemeClr>
              </a:buClr>
              <a:buNone/>
            </a:pPr>
            <a:r>
              <a:rPr lang="ru-RU" sz="3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входит в понятие </a:t>
            </a:r>
            <a:r>
              <a:rPr lang="en-US" sz="3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UX:</a:t>
            </a:r>
          </a:p>
        </p:txBody>
      </p:sp>
    </p:spTree>
    <p:extLst>
      <p:ext uri="{BB962C8B-B14F-4D97-AF65-F5344CB8AC3E}">
        <p14:creationId xmlns:p14="http://schemas.microsoft.com/office/powerpoint/2010/main" val="97879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1580" y="2708920"/>
            <a:ext cx="76058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200" b="1" spc="50" dirty="0" err="1" smtClean="0">
                <a:ln w="1143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lang="uk-UA" sz="5200" b="1" spc="50" dirty="0" smtClean="0">
                <a:ln w="1143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5200" b="1" spc="50" dirty="0" err="1" smtClean="0">
                <a:ln w="1143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исследовать</a:t>
            </a:r>
            <a:r>
              <a:rPr lang="uk-UA" sz="5200" b="1" spc="50" dirty="0" smtClean="0">
                <a:ln w="1143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spc="50" dirty="0" smtClean="0">
                <a:ln w="1143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</a:t>
            </a:r>
            <a:endParaRPr lang="uk-UA" sz="5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 сполучна лінія 5"/>
          <p:cNvCxnSpPr/>
          <p:nvPr/>
        </p:nvCxnSpPr>
        <p:spPr>
          <a:xfrm>
            <a:off x="4076945" y="3898885"/>
            <a:ext cx="900100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60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 сполучна лінія 5"/>
          <p:cNvCxnSpPr/>
          <p:nvPr/>
        </p:nvCxnSpPr>
        <p:spPr>
          <a:xfrm>
            <a:off x="251520" y="818710"/>
            <a:ext cx="86409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251520" y="-12639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исследовать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3.bp.blogspot.com/-B5I7jD95XaQ/Vpasgef_nqI/AAAAAAAAAKA/XioYb99O0vs/s1600/Google%2BAnalytics%2B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168" y="1826154"/>
            <a:ext cx="6269182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68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78950"/>
            <a:ext cx="8775975" cy="3071591"/>
          </a:xfrm>
          <a:prstGeom prst="rect">
            <a:avLst/>
          </a:prstGeom>
        </p:spPr>
      </p:pic>
      <p:sp>
        <p:nvSpPr>
          <p:cNvPr id="8" name="Стрілка вправо 7"/>
          <p:cNvSpPr/>
          <p:nvPr/>
        </p:nvSpPr>
        <p:spPr>
          <a:xfrm>
            <a:off x="2511295" y="1804464"/>
            <a:ext cx="405045" cy="20063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81590" y="1669449"/>
            <a:ext cx="15732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Аудитория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4864" y="1663932"/>
            <a:ext cx="18421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Демография</a:t>
            </a:r>
            <a:endParaRPr lang="uk-UA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5484552" y="1663932"/>
            <a:ext cx="1877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Пол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возраст</a:t>
            </a:r>
            <a:endParaRPr lang="uk-UA" sz="2200" dirty="0"/>
          </a:p>
          <a:p>
            <a:endParaRPr lang="uk-UA" sz="2200" dirty="0"/>
          </a:p>
        </p:txBody>
      </p:sp>
      <p:sp>
        <p:nvSpPr>
          <p:cNvPr id="14" name="Стрілка вправо 13"/>
          <p:cNvSpPr/>
          <p:nvPr/>
        </p:nvSpPr>
        <p:spPr>
          <a:xfrm>
            <a:off x="4986570" y="1804464"/>
            <a:ext cx="405045" cy="20063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8" name="Пряма сполучна лінія 17"/>
          <p:cNvCxnSpPr/>
          <p:nvPr/>
        </p:nvCxnSpPr>
        <p:spPr>
          <a:xfrm>
            <a:off x="251520" y="818710"/>
            <a:ext cx="8640960" cy="0"/>
          </a:xfrm>
          <a:prstGeom prst="line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251520" y="-12639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исследовать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2347410" y="143635"/>
            <a:ext cx="6545070" cy="675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Clr>
                <a:schemeClr val="accent6">
                  <a:lumMod val="75000"/>
                </a:schemeClr>
              </a:buClr>
              <a:buNone/>
            </a:pPr>
            <a:r>
              <a:rPr lang="en-US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Analytics</a:t>
            </a:r>
          </a:p>
        </p:txBody>
      </p:sp>
    </p:spTree>
    <p:extLst>
      <p:ext uri="{BB962C8B-B14F-4D97-AF65-F5344CB8AC3E}">
        <p14:creationId xmlns:p14="http://schemas.microsoft.com/office/powerpoint/2010/main" val="397767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46" y="3181901"/>
            <a:ext cx="7723909" cy="26323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26369" y="1658865"/>
            <a:ext cx="1635641" cy="391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Поведение</a:t>
            </a:r>
            <a:endParaRPr lang="uk-UA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881590" y="1658175"/>
            <a:ext cx="1573251" cy="643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Аудитория</a:t>
            </a:r>
          </a:p>
          <a:p>
            <a:endParaRPr lang="uk-UA" dirty="0"/>
          </a:p>
        </p:txBody>
      </p:sp>
      <p:sp>
        <p:nvSpPr>
          <p:cNvPr id="15" name="Стрілка вправо 14"/>
          <p:cNvSpPr/>
          <p:nvPr/>
        </p:nvSpPr>
        <p:spPr>
          <a:xfrm>
            <a:off x="4752020" y="1794528"/>
            <a:ext cx="405045" cy="182391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ілка вправо 15"/>
          <p:cNvSpPr/>
          <p:nvPr/>
        </p:nvSpPr>
        <p:spPr>
          <a:xfrm>
            <a:off x="2501770" y="1794528"/>
            <a:ext cx="405045" cy="182391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7" name="Пряма сполучна лінія 16"/>
          <p:cNvCxnSpPr/>
          <p:nvPr/>
        </p:nvCxnSpPr>
        <p:spPr>
          <a:xfrm>
            <a:off x="251520" y="818710"/>
            <a:ext cx="8640960" cy="0"/>
          </a:xfrm>
          <a:prstGeom prst="line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50466" y="1689643"/>
            <a:ext cx="31920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Новые и вернувшиеся,</a:t>
            </a:r>
          </a:p>
          <a:p>
            <a:pPr marL="0" lvl="1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периодичность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2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347410" y="143635"/>
            <a:ext cx="6545070" cy="675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Clr>
                <a:schemeClr val="accent6">
                  <a:lumMod val="75000"/>
                </a:schemeClr>
              </a:buClr>
              <a:buNone/>
            </a:pPr>
            <a:r>
              <a:rPr lang="en-US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Analytics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51520" y="-12639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исследовать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51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90" y="2256478"/>
            <a:ext cx="6972300" cy="40978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1590" y="1673805"/>
            <a:ext cx="16517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Аудитория </a:t>
            </a:r>
            <a:endParaRPr lang="uk-U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9636" y="1673805"/>
            <a:ext cx="16823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Технологии</a:t>
            </a:r>
            <a:endParaRPr lang="uk-U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1313" y="1669449"/>
            <a:ext cx="20009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Браузер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 ОС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ілка вправо 11"/>
          <p:cNvSpPr/>
          <p:nvPr/>
        </p:nvSpPr>
        <p:spPr>
          <a:xfrm>
            <a:off x="4842030" y="1833215"/>
            <a:ext cx="405045" cy="20063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ілка вправо 12"/>
          <p:cNvSpPr/>
          <p:nvPr/>
        </p:nvSpPr>
        <p:spPr>
          <a:xfrm>
            <a:off x="2546775" y="1833215"/>
            <a:ext cx="405045" cy="20063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4" name="Пряма сполучна лінія 13"/>
          <p:cNvCxnSpPr/>
          <p:nvPr/>
        </p:nvCxnSpPr>
        <p:spPr>
          <a:xfrm>
            <a:off x="251520" y="818710"/>
            <a:ext cx="8640960" cy="0"/>
          </a:xfrm>
          <a:prstGeom prst="line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кутник 14"/>
          <p:cNvSpPr/>
          <p:nvPr/>
        </p:nvSpPr>
        <p:spPr>
          <a:xfrm>
            <a:off x="0" y="6309320"/>
            <a:ext cx="9144000" cy="548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347410" y="143635"/>
            <a:ext cx="6545070" cy="675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Clr>
                <a:schemeClr val="accent6">
                  <a:lumMod val="75000"/>
                </a:schemeClr>
              </a:buClr>
              <a:buNone/>
            </a:pPr>
            <a:r>
              <a:rPr lang="en-US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Analytics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51520" y="-12639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исследовать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8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220</Words>
  <Application>Microsoft Macintosh PowerPoint</Application>
  <PresentationFormat>On-screen Show (4:3)</PresentationFormat>
  <Paragraphs>93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Aleo Light</vt:lpstr>
      <vt:lpstr>Arial</vt:lpstr>
      <vt:lpstr>Calibri</vt:lpstr>
      <vt:lpstr>Mission Gothic Regular</vt:lpstr>
      <vt:lpstr>Montserrat-Bold</vt:lpstr>
      <vt:lpstr>Тема Office</vt:lpstr>
      <vt:lpstr> Константин Карпалов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Сплит тестирование</vt:lpstr>
      <vt:lpstr>Сплит тестирование</vt:lpstr>
      <vt:lpstr>Будем на связи!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Константин Карпалов</dc:title>
  <dc:creator>RePack by Diakov</dc:creator>
  <cp:lastModifiedBy>Microsoft Office User</cp:lastModifiedBy>
  <cp:revision>7</cp:revision>
  <dcterms:created xsi:type="dcterms:W3CDTF">2016-04-19T12:22:33Z</dcterms:created>
  <dcterms:modified xsi:type="dcterms:W3CDTF">2016-04-19T21:35:42Z</dcterms:modified>
</cp:coreProperties>
</file>